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K Modular" charset="1" panose="000008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ZaRC4Mik.mp4" Type="http://schemas.openxmlformats.org/officeDocument/2006/relationships/video"/><Relationship Id="rId4" Target="../media/VAGZaRC4Mik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Relationship Id="rId8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0456" y="1546070"/>
            <a:ext cx="6867544" cy="7672745"/>
          </a:xfrm>
          <a:custGeom>
            <a:avLst/>
            <a:gdLst/>
            <a:ahLst/>
            <a:cxnLst/>
            <a:rect r="r" b="b" t="t" l="l"/>
            <a:pathLst>
              <a:path h="7672745" w="6867544">
                <a:moveTo>
                  <a:pt x="0" y="0"/>
                </a:moveTo>
                <a:lnTo>
                  <a:pt x="6867544" y="0"/>
                </a:lnTo>
                <a:lnTo>
                  <a:pt x="6867544" y="7672745"/>
                </a:lnTo>
                <a:lnTo>
                  <a:pt x="0" y="7672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62" t="0" r="-5862" b="0"/>
            </a:stretch>
          </a:blipFill>
          <a:ln w="57150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4302454" y="-342059"/>
            <a:ext cx="18288000" cy="10056774"/>
          </a:xfrm>
          <a:custGeom>
            <a:avLst/>
            <a:gdLst/>
            <a:ahLst/>
            <a:cxnLst/>
            <a:rect r="r" b="b" t="t" l="l"/>
            <a:pathLst>
              <a:path h="10056774" w="18288000">
                <a:moveTo>
                  <a:pt x="0" y="0"/>
                </a:moveTo>
                <a:lnTo>
                  <a:pt x="18288000" y="0"/>
                </a:lnTo>
                <a:lnTo>
                  <a:pt x="18288000" y="10056775"/>
                </a:lnTo>
                <a:lnTo>
                  <a:pt x="0" y="100567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496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6866982" y="0"/>
            <a:ext cx="7315200" cy="505414"/>
          </a:xfrm>
          <a:custGeom>
            <a:avLst/>
            <a:gdLst/>
            <a:ahLst/>
            <a:cxnLst/>
            <a:rect r="r" b="b" t="t" l="l"/>
            <a:pathLst>
              <a:path h="505414" w="7315200">
                <a:moveTo>
                  <a:pt x="7315200" y="505414"/>
                </a:moveTo>
                <a:lnTo>
                  <a:pt x="0" y="505414"/>
                </a:lnTo>
                <a:lnTo>
                  <a:pt x="0" y="0"/>
                </a:lnTo>
                <a:lnTo>
                  <a:pt x="7315200" y="0"/>
                </a:lnTo>
                <a:lnTo>
                  <a:pt x="7315200" y="505414"/>
                </a:lnTo>
                <a:close/>
              </a:path>
            </a:pathLst>
          </a:custGeom>
          <a:blipFill>
            <a:blip r:embed="rId5">
              <a:alphaModFix amt="4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714716"/>
            <a:ext cx="7315200" cy="505414"/>
          </a:xfrm>
          <a:custGeom>
            <a:avLst/>
            <a:gdLst/>
            <a:ahLst/>
            <a:cxnLst/>
            <a:rect r="r" b="b" t="t" l="l"/>
            <a:pathLst>
              <a:path h="505414" w="7315200">
                <a:moveTo>
                  <a:pt x="0" y="0"/>
                </a:moveTo>
                <a:lnTo>
                  <a:pt x="7315200" y="0"/>
                </a:lnTo>
                <a:lnTo>
                  <a:pt x="7315200" y="505413"/>
                </a:lnTo>
                <a:lnTo>
                  <a:pt x="0" y="50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7758" y="3557710"/>
            <a:ext cx="9066824" cy="22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6382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MUSCLE CRAMP DETECTIOR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41015" y="7431774"/>
            <a:ext cx="314837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T.Dayananthan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A.Prathishanth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A.Thamilezai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613229"/>
            <a:ext cx="8746883" cy="493043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33450"/>
            <a:ext cx="489168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Demonstration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0873" y="3600967"/>
            <a:ext cx="16698427" cy="5657333"/>
          </a:xfrm>
          <a:custGeom>
            <a:avLst/>
            <a:gdLst/>
            <a:ahLst/>
            <a:cxnLst/>
            <a:rect r="r" b="b" t="t" l="l"/>
            <a:pathLst>
              <a:path h="5657333" w="16698427">
                <a:moveTo>
                  <a:pt x="0" y="0"/>
                </a:moveTo>
                <a:lnTo>
                  <a:pt x="16698427" y="0"/>
                </a:lnTo>
                <a:lnTo>
                  <a:pt x="16698427" y="5657333"/>
                </a:lnTo>
                <a:lnTo>
                  <a:pt x="0" y="5657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2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43204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Analysis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90751"/>
            <a:ext cx="15706011" cy="691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</a:t>
            </a:r>
          </a:p>
          <a:p>
            <a:pPr algn="l">
              <a:lnSpc>
                <a:spcPts val="4200"/>
              </a:lnSpc>
            </a:pP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 Delays: Wi-Fi/network latency affects real-time monitoring.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Features: Core detection only; lacks advanced analysis.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Sensor Limitations: Limited accuracy and adaptability.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Setup Complexity: Requires basic technical knowledge.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2.Future Enhancements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 Signal Processing: MATLAB integration and advanced filtering.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Reduced Delays: Use low-latency protocols like MQTT or edge computing.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Features: Add sensors (e.g., accelerometers, NIRS) and predictive analytics.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User-Friendly Interface: Intuitive mobile app and guided setup.</a:t>
            </a:r>
          </a:p>
          <a:p>
            <a:pPr algn="l" marL="647711" indent="-323856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Scalability: Support for multiple users or team monitoring.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4842" y="933450"/>
            <a:ext cx="122939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Limitations and Future Enhancements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2433" y="692203"/>
            <a:ext cx="16984623" cy="1001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4"/>
              </a:lnSpc>
            </a:pPr>
          </a:p>
          <a:p>
            <a:pPr algn="l">
              <a:lnSpc>
                <a:spcPts val="6574"/>
              </a:lnSpc>
            </a:pPr>
            <a:r>
              <a:rPr lang="en-US" sz="4695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Achievements</a:t>
            </a:r>
          </a:p>
          <a:p>
            <a:pPr algn="l">
              <a:lnSpc>
                <a:spcPts val="3494"/>
              </a:lnSpc>
              <a:spcBef>
                <a:spcPct val="0"/>
              </a:spcBef>
            </a:pPr>
          </a:p>
          <a:p>
            <a:pPr algn="just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Developed an affordable, portable muscle cramp detector with a buzzer and display.</a:t>
            </a:r>
          </a:p>
          <a:p>
            <a:pPr algn="just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Demonstrated its use in prosthetics, sports, and rehabilitation.</a:t>
            </a:r>
          </a:p>
          <a:p>
            <a:pPr algn="just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Showcased applications in performance analysis and assistive technology.</a:t>
            </a:r>
          </a:p>
          <a:p>
            <a:pPr algn="just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</a:t>
            </a:r>
          </a:p>
          <a:p>
            <a:pPr algn="just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an affordable alternative to expensive muscle cramp detectors.</a:t>
            </a:r>
          </a:p>
          <a:p>
            <a:pPr algn="just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Benefits patients, athletes, and researchers by improving muscle monitoring.</a:t>
            </a:r>
          </a:p>
          <a:p>
            <a:pPr algn="just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Enhances local accessibility in Sri Lanka, supporting underserved communities.</a:t>
            </a:r>
          </a:p>
          <a:p>
            <a:pPr algn="l">
              <a:lnSpc>
                <a:spcPts val="3494"/>
              </a:lnSpc>
              <a:spcBef>
                <a:spcPct val="0"/>
              </a:spcBef>
            </a:pPr>
          </a:p>
          <a:p>
            <a:pPr algn="l">
              <a:lnSpc>
                <a:spcPts val="3494"/>
              </a:lnSpc>
              <a:spcBef>
                <a:spcPct val="0"/>
              </a:spcBef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Outlook</a:t>
            </a:r>
          </a:p>
          <a:p>
            <a:pPr algn="l">
              <a:lnSpc>
                <a:spcPts val="3494"/>
              </a:lnSpc>
              <a:spcBef>
                <a:spcPct val="0"/>
              </a:spcBef>
            </a:pPr>
          </a:p>
          <a:p>
            <a:pPr algn="l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Introduce wireless features and AI integration for smarter analysis.</a:t>
            </a:r>
          </a:p>
          <a:p>
            <a:pPr algn="l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real-time message alerts to trainees' mobile devices for instant updates on muscle cramp risks.</a:t>
            </a:r>
          </a:p>
          <a:p>
            <a:pPr algn="l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Utilize IoT integration for seamless communication between the device and mobile apps.</a:t>
            </a:r>
          </a:p>
          <a:p>
            <a:pPr algn="l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on enhanced data visualization for user insights.</a:t>
            </a:r>
          </a:p>
          <a:p>
            <a:pPr algn="l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Enable personalized notifications with actionable insights to improve performance and recovery.</a:t>
            </a:r>
          </a:p>
          <a:p>
            <a:pPr algn="l" marL="538896" indent="-269448" lvl="1">
              <a:lnSpc>
                <a:spcPts val="3494"/>
              </a:lnSpc>
              <a:buFont typeface="Arial"/>
              <a:buChar char="•"/>
            </a:pPr>
            <a:r>
              <a:rPr lang="en-US" b="true" sz="24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Explore partnerships in healthcare, sports, and prosthetics innovation.</a:t>
            </a:r>
          </a:p>
          <a:p>
            <a:pPr algn="l">
              <a:lnSpc>
                <a:spcPts val="3494"/>
              </a:lnSpc>
              <a:spcBef>
                <a:spcPct val="0"/>
              </a:spcBef>
            </a:pPr>
          </a:p>
          <a:p>
            <a:pPr algn="l">
              <a:lnSpc>
                <a:spcPts val="349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49859"/>
            <a:ext cx="11301259" cy="5456205"/>
          </a:xfrm>
          <a:custGeom>
            <a:avLst/>
            <a:gdLst/>
            <a:ahLst/>
            <a:cxnLst/>
            <a:rect r="r" b="b" t="t" l="l"/>
            <a:pathLst>
              <a:path h="5456205" w="11301259">
                <a:moveTo>
                  <a:pt x="0" y="0"/>
                </a:moveTo>
                <a:lnTo>
                  <a:pt x="11301259" y="0"/>
                </a:lnTo>
                <a:lnTo>
                  <a:pt x="11301259" y="5456205"/>
                </a:lnTo>
                <a:lnTo>
                  <a:pt x="0" y="54562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5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5881" y="763024"/>
            <a:ext cx="949964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Our Team and Task allocation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46269" y="4274503"/>
            <a:ext cx="5595461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Thankyou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0624" y="6129624"/>
            <a:ext cx="4157376" cy="4157376"/>
          </a:xfrm>
          <a:custGeom>
            <a:avLst/>
            <a:gdLst/>
            <a:ahLst/>
            <a:cxnLst/>
            <a:rect r="r" b="b" t="t" l="l"/>
            <a:pathLst>
              <a:path h="4157376" w="4157376">
                <a:moveTo>
                  <a:pt x="0" y="0"/>
                </a:moveTo>
                <a:lnTo>
                  <a:pt x="4157376" y="0"/>
                </a:lnTo>
                <a:lnTo>
                  <a:pt x="4157376" y="4157376"/>
                </a:lnTo>
                <a:lnTo>
                  <a:pt x="0" y="415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78330" y="1103630"/>
            <a:ext cx="41033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4933" y="2742786"/>
            <a:ext cx="15245235" cy="545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8610" indent="-374305" lvl="1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Muscle cramps are sudden, involuntary muscle contractions that</a:t>
            </a:r>
          </a:p>
          <a:p>
            <a:pPr algn="l">
              <a:lnSpc>
                <a:spcPts val="4854"/>
              </a:lnSpc>
            </a:pPr>
            <a:r>
              <a:rPr lang="en-US" sz="34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  disrupt  performance and increase the risk of  injury.</a:t>
            </a:r>
          </a:p>
          <a:p>
            <a:pPr algn="l">
              <a:lnSpc>
                <a:spcPts val="4854"/>
              </a:lnSpc>
            </a:pPr>
          </a:p>
          <a:p>
            <a:pPr algn="l" marL="748610" indent="-374305" lvl="1">
              <a:lnSpc>
                <a:spcPts val="4854"/>
              </a:lnSpc>
              <a:buFont typeface="Arial"/>
              <a:buChar char="•"/>
            </a:pPr>
            <a:r>
              <a:rPr lang="en-US" sz="34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Muscle cramps are a severe issue for athletes, and our device provides an effective solution by enabling early detection and timely intervention.</a:t>
            </a:r>
          </a:p>
          <a:p>
            <a:pPr algn="l">
              <a:lnSpc>
                <a:spcPts val="4854"/>
              </a:lnSpc>
            </a:pPr>
          </a:p>
          <a:p>
            <a:pPr algn="l">
              <a:lnSpc>
                <a:spcPts val="4854"/>
              </a:lnSpc>
            </a:pPr>
          </a:p>
          <a:p>
            <a:pPr algn="l">
              <a:lnSpc>
                <a:spcPts val="485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98293" y="914400"/>
            <a:ext cx="10126623" cy="100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84"/>
              </a:lnSpc>
              <a:spcBef>
                <a:spcPct val="0"/>
              </a:spcBef>
            </a:pPr>
            <a:r>
              <a:rPr lang="en-US" sz="584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PRODUCT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9935" y="2309705"/>
            <a:ext cx="1796806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Our product utilizes muscle oxygen concentration sensors, temperature sensors, EMG sensors to analyze and accurately detect muscle cramps.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We implemented Wi-Fi data transmission and MATLAB analysis using the ThingSpeak IoT platform for  data exchange and efficient analysis of data within MATLAB, ensuring accurate and reliable performance.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141" y="3542991"/>
            <a:ext cx="9608555" cy="6317625"/>
          </a:xfrm>
          <a:custGeom>
            <a:avLst/>
            <a:gdLst/>
            <a:ahLst/>
            <a:cxnLst/>
            <a:rect r="r" b="b" t="t" l="l"/>
            <a:pathLst>
              <a:path h="6317625" w="9608555">
                <a:moveTo>
                  <a:pt x="0" y="0"/>
                </a:moveTo>
                <a:lnTo>
                  <a:pt x="9608555" y="0"/>
                </a:lnTo>
                <a:lnTo>
                  <a:pt x="9608555" y="6317625"/>
                </a:lnTo>
                <a:lnTo>
                  <a:pt x="0" y="63176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93696" y="1424623"/>
            <a:ext cx="8761002" cy="5458790"/>
          </a:xfrm>
          <a:custGeom>
            <a:avLst/>
            <a:gdLst/>
            <a:ahLst/>
            <a:cxnLst/>
            <a:rect r="r" b="b" t="t" l="l"/>
            <a:pathLst>
              <a:path h="5458790" w="8761002">
                <a:moveTo>
                  <a:pt x="0" y="0"/>
                </a:moveTo>
                <a:lnTo>
                  <a:pt x="8761002" y="0"/>
                </a:lnTo>
                <a:lnTo>
                  <a:pt x="8761002" y="5458790"/>
                </a:lnTo>
                <a:lnTo>
                  <a:pt x="0" y="5458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55" t="0" r="-495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434653" y="537527"/>
            <a:ext cx="128389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and Development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83083" y="2074138"/>
            <a:ext cx="24035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Schematics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57468" y="8071425"/>
            <a:ext cx="28260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Power supply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4255147" y="7113968"/>
            <a:ext cx="0" cy="102413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10295676" y="9239250"/>
            <a:ext cx="1519002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1980220" y="9031267"/>
            <a:ext cx="2274927" cy="406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2"/>
              </a:lnSpc>
            </a:pPr>
            <a:r>
              <a:rPr lang="en-US" sz="23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Main schematic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9042" y="1972471"/>
            <a:ext cx="8602719" cy="5849849"/>
          </a:xfrm>
          <a:custGeom>
            <a:avLst/>
            <a:gdLst/>
            <a:ahLst/>
            <a:cxnLst/>
            <a:rect r="r" b="b" t="t" l="l"/>
            <a:pathLst>
              <a:path h="5849849" w="8602719">
                <a:moveTo>
                  <a:pt x="0" y="0"/>
                </a:moveTo>
                <a:lnTo>
                  <a:pt x="8602719" y="0"/>
                </a:lnTo>
                <a:lnTo>
                  <a:pt x="8602719" y="5849849"/>
                </a:lnTo>
                <a:lnTo>
                  <a:pt x="0" y="584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34056" y="4634647"/>
            <a:ext cx="7674123" cy="4413944"/>
          </a:xfrm>
          <a:custGeom>
            <a:avLst/>
            <a:gdLst/>
            <a:ahLst/>
            <a:cxnLst/>
            <a:rect r="r" b="b" t="t" l="l"/>
            <a:pathLst>
              <a:path h="4413944" w="7674123">
                <a:moveTo>
                  <a:pt x="0" y="0"/>
                </a:moveTo>
                <a:lnTo>
                  <a:pt x="7674123" y="0"/>
                </a:lnTo>
                <a:lnTo>
                  <a:pt x="7674123" y="4413944"/>
                </a:lnTo>
                <a:lnTo>
                  <a:pt x="0" y="4413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9042" y="962025"/>
            <a:ext cx="9635014" cy="62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8"/>
              </a:lnSpc>
            </a:pPr>
            <a:r>
              <a:rPr lang="en-US" sz="36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oxygen saturation of muscle finding circuit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34056" y="3862949"/>
            <a:ext cx="76741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lookup table of sto2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0483" y="3773463"/>
            <a:ext cx="5289338" cy="5840987"/>
          </a:xfrm>
          <a:custGeom>
            <a:avLst/>
            <a:gdLst/>
            <a:ahLst/>
            <a:cxnLst/>
            <a:rect r="r" b="b" t="t" l="l"/>
            <a:pathLst>
              <a:path h="5840987" w="5289338">
                <a:moveTo>
                  <a:pt x="0" y="0"/>
                </a:moveTo>
                <a:lnTo>
                  <a:pt x="5289338" y="0"/>
                </a:lnTo>
                <a:lnTo>
                  <a:pt x="5289338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06519" y="3643779"/>
            <a:ext cx="5274093" cy="5970671"/>
          </a:xfrm>
          <a:custGeom>
            <a:avLst/>
            <a:gdLst/>
            <a:ahLst/>
            <a:cxnLst/>
            <a:rect r="r" b="b" t="t" l="l"/>
            <a:pathLst>
              <a:path h="5970671" w="5274093">
                <a:moveTo>
                  <a:pt x="0" y="0"/>
                </a:moveTo>
                <a:lnTo>
                  <a:pt x="5274093" y="0"/>
                </a:lnTo>
                <a:lnTo>
                  <a:pt x="5274093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8082" y="537527"/>
            <a:ext cx="81238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and Development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10018" y="1874863"/>
            <a:ext cx="8799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PCB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33198" y="2115211"/>
            <a:ext cx="3020735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supply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3452" y="2744788"/>
            <a:ext cx="2443401" cy="66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b="true" sz="39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 PCB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906" y="3155322"/>
            <a:ext cx="7591451" cy="5748307"/>
          </a:xfrm>
          <a:custGeom>
            <a:avLst/>
            <a:gdLst/>
            <a:ahLst/>
            <a:cxnLst/>
            <a:rect r="r" b="b" t="t" l="l"/>
            <a:pathLst>
              <a:path h="5748307" w="7591451">
                <a:moveTo>
                  <a:pt x="0" y="0"/>
                </a:moveTo>
                <a:lnTo>
                  <a:pt x="7591451" y="0"/>
                </a:lnTo>
                <a:lnTo>
                  <a:pt x="7591451" y="5748306"/>
                </a:lnTo>
                <a:lnTo>
                  <a:pt x="0" y="5748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81105" y="5143500"/>
            <a:ext cx="6909976" cy="4710889"/>
          </a:xfrm>
          <a:custGeom>
            <a:avLst/>
            <a:gdLst/>
            <a:ahLst/>
            <a:cxnLst/>
            <a:rect r="r" b="b" t="t" l="l"/>
            <a:pathLst>
              <a:path h="4710889" w="6909976">
                <a:moveTo>
                  <a:pt x="0" y="0"/>
                </a:moveTo>
                <a:lnTo>
                  <a:pt x="6909976" y="0"/>
                </a:lnTo>
                <a:lnTo>
                  <a:pt x="6909976" y="4710889"/>
                </a:lnTo>
                <a:lnTo>
                  <a:pt x="0" y="47108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2060" y="933450"/>
            <a:ext cx="81238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and Development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24635" y="2014380"/>
            <a:ext cx="206799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Enclosure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0127" y="4854011"/>
            <a:ext cx="10041114" cy="5233931"/>
          </a:xfrm>
          <a:custGeom>
            <a:avLst/>
            <a:gdLst/>
            <a:ahLst/>
            <a:cxnLst/>
            <a:rect r="r" b="b" t="t" l="l"/>
            <a:pathLst>
              <a:path h="5233931" w="10041114">
                <a:moveTo>
                  <a:pt x="0" y="0"/>
                </a:moveTo>
                <a:lnTo>
                  <a:pt x="10041115" y="0"/>
                </a:lnTo>
                <a:lnTo>
                  <a:pt x="10041115" y="5233931"/>
                </a:lnTo>
                <a:lnTo>
                  <a:pt x="0" y="5233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0127" y="714661"/>
            <a:ext cx="812387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and 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2877" y="1990925"/>
            <a:ext cx="57169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Thingspeak Matlab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8585" y="2970008"/>
            <a:ext cx="17669415" cy="1207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6658" indent="-323329" lvl="1">
              <a:lnSpc>
                <a:spcPts val="4193"/>
              </a:lnSpc>
              <a:buFont typeface="Arial"/>
              <a:buChar char="•"/>
            </a:pPr>
            <a:r>
              <a:rPr lang="en-US" sz="29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from sensors is received by ESP32, transmitted via Wi-Fi to ThingSpeak for real-time visualization, and analyzed using MATLAB on the platform.</a:t>
            </a:r>
          </a:p>
          <a:p>
            <a:pPr algn="just">
              <a:lnSpc>
                <a:spcPts val="118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202">
                <a:alpha val="100000"/>
              </a:srgbClr>
            </a:gs>
            <a:gs pos="50000">
              <a:srgbClr val="1F2544">
                <a:alpha val="100000"/>
              </a:srgbClr>
            </a:gs>
            <a:gs pos="100000">
              <a:srgbClr val="061721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75890"/>
            <a:ext cx="3575240" cy="3575240"/>
          </a:xfrm>
          <a:custGeom>
            <a:avLst/>
            <a:gdLst/>
            <a:ahLst/>
            <a:cxnLst/>
            <a:rect r="r" b="b" t="t" l="l"/>
            <a:pathLst>
              <a:path h="3575240" w="3575240">
                <a:moveTo>
                  <a:pt x="0" y="0"/>
                </a:moveTo>
                <a:lnTo>
                  <a:pt x="3575240" y="0"/>
                </a:lnTo>
                <a:lnTo>
                  <a:pt x="3575240" y="3575240"/>
                </a:lnTo>
                <a:lnTo>
                  <a:pt x="0" y="3575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40" t="-26683" r="-15697" b="-95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6890" y="6061557"/>
            <a:ext cx="3142485" cy="3027634"/>
          </a:xfrm>
          <a:custGeom>
            <a:avLst/>
            <a:gdLst/>
            <a:ahLst/>
            <a:cxnLst/>
            <a:rect r="r" b="b" t="t" l="l"/>
            <a:pathLst>
              <a:path h="3027634" w="3142485">
                <a:moveTo>
                  <a:pt x="0" y="0"/>
                </a:moveTo>
                <a:lnTo>
                  <a:pt x="3142485" y="0"/>
                </a:lnTo>
                <a:lnTo>
                  <a:pt x="3142485" y="3027633"/>
                </a:lnTo>
                <a:lnTo>
                  <a:pt x="0" y="302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93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87015" y="1875890"/>
            <a:ext cx="3338447" cy="3338447"/>
          </a:xfrm>
          <a:custGeom>
            <a:avLst/>
            <a:gdLst/>
            <a:ahLst/>
            <a:cxnLst/>
            <a:rect r="r" b="b" t="t" l="l"/>
            <a:pathLst>
              <a:path h="3338447" w="3338447">
                <a:moveTo>
                  <a:pt x="0" y="0"/>
                </a:moveTo>
                <a:lnTo>
                  <a:pt x="3338446" y="0"/>
                </a:lnTo>
                <a:lnTo>
                  <a:pt x="3338446" y="3338447"/>
                </a:lnTo>
                <a:lnTo>
                  <a:pt x="0" y="33384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87015" y="6061557"/>
            <a:ext cx="3911456" cy="2711350"/>
          </a:xfrm>
          <a:custGeom>
            <a:avLst/>
            <a:gdLst/>
            <a:ahLst/>
            <a:cxnLst/>
            <a:rect r="r" b="b" t="t" l="l"/>
            <a:pathLst>
              <a:path h="2711350" w="3911456">
                <a:moveTo>
                  <a:pt x="0" y="0"/>
                </a:moveTo>
                <a:lnTo>
                  <a:pt x="3911456" y="0"/>
                </a:lnTo>
                <a:lnTo>
                  <a:pt x="3911456" y="2711350"/>
                </a:lnTo>
                <a:lnTo>
                  <a:pt x="0" y="2711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64510" y="1911309"/>
            <a:ext cx="3267610" cy="3267610"/>
          </a:xfrm>
          <a:custGeom>
            <a:avLst/>
            <a:gdLst/>
            <a:ahLst/>
            <a:cxnLst/>
            <a:rect r="r" b="b" t="t" l="l"/>
            <a:pathLst>
              <a:path h="3267610" w="3267610">
                <a:moveTo>
                  <a:pt x="0" y="0"/>
                </a:moveTo>
                <a:lnTo>
                  <a:pt x="3267610" y="0"/>
                </a:lnTo>
                <a:lnTo>
                  <a:pt x="3267610" y="3267610"/>
                </a:lnTo>
                <a:lnTo>
                  <a:pt x="0" y="3267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11399" y="5806871"/>
            <a:ext cx="3220721" cy="3220721"/>
          </a:xfrm>
          <a:custGeom>
            <a:avLst/>
            <a:gdLst/>
            <a:ahLst/>
            <a:cxnLst/>
            <a:rect r="r" b="b" t="t" l="l"/>
            <a:pathLst>
              <a:path h="3220721" w="3220721">
                <a:moveTo>
                  <a:pt x="0" y="0"/>
                </a:moveTo>
                <a:lnTo>
                  <a:pt x="3220721" y="0"/>
                </a:lnTo>
                <a:lnTo>
                  <a:pt x="3220721" y="3220721"/>
                </a:lnTo>
                <a:lnTo>
                  <a:pt x="0" y="32207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60915" y="1911309"/>
            <a:ext cx="3178479" cy="3178479"/>
          </a:xfrm>
          <a:custGeom>
            <a:avLst/>
            <a:gdLst/>
            <a:ahLst/>
            <a:cxnLst/>
            <a:rect r="r" b="b" t="t" l="l"/>
            <a:pathLst>
              <a:path h="3178479" w="3178479">
                <a:moveTo>
                  <a:pt x="0" y="0"/>
                </a:moveTo>
                <a:lnTo>
                  <a:pt x="3178479" y="0"/>
                </a:lnTo>
                <a:lnTo>
                  <a:pt x="3178479" y="3178479"/>
                </a:lnTo>
                <a:lnTo>
                  <a:pt x="0" y="31784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6890" y="714661"/>
            <a:ext cx="55362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Details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DAGZYXAD12I</dc:identifier>
  <dcterms:modified xsi:type="dcterms:W3CDTF">2011-08-01T06:04:30Z</dcterms:modified>
  <cp:revision>1</cp:revision>
  <dc:title>Muscle Cramp Detection</dc:title>
</cp:coreProperties>
</file>